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246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2E8EDFF-40CE-44E1-AB51-E2F4BFAABC54}">
          <p14:sldIdLst>
            <p14:sldId id="256"/>
            <p14:sldId id="257"/>
            <p14:sldId id="258"/>
            <p14:sldId id="259"/>
            <p14:sldId id="260"/>
            <p14:sldId id="263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8E8"/>
    <a:srgbClr val="D1DFCE"/>
    <a:srgbClr val="E9F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6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39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174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1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6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3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21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98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47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1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0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090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6063" y="914400"/>
            <a:ext cx="8578713" cy="1876205"/>
          </a:xfrm>
        </p:spPr>
        <p:txBody>
          <a:bodyPr>
            <a:normAutofit/>
          </a:bodyPr>
          <a:lstStyle/>
          <a:p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Республики Дагестан «Колледж строительства и дизайна 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3" y="1068856"/>
            <a:ext cx="1674869" cy="1667743"/>
          </a:xfrm>
          <a:prstGeom prst="rect">
            <a:avLst/>
          </a:prstGeom>
        </p:spPr>
      </p:pic>
      <p:pic>
        <p:nvPicPr>
          <p:cNvPr id="7" name="Picture 2" descr="http://ksdrd.ru/templates/emergency_0/slider/slider_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9" r="784" b="14562"/>
          <a:stretch/>
        </p:blipFill>
        <p:spPr bwMode="auto">
          <a:xfrm>
            <a:off x="665018" y="3269673"/>
            <a:ext cx="10788073" cy="29002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471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20" y="715993"/>
            <a:ext cx="11395495" cy="6901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РД «Колледж строительства и дизайна»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320" y="1824040"/>
            <a:ext cx="11309231" cy="4628518"/>
          </a:xfrm>
        </p:spPr>
        <p:txBody>
          <a:bodyPr>
            <a:normAutofit/>
          </a:bodyPr>
          <a:lstStyle/>
          <a:p>
            <a:pPr marL="0" indent="34290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08.01.24 «Мастер столярно-плотничных, паркетных и стекольных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работ»</a:t>
            </a:r>
            <a:endParaRPr lang="ru-RU" altLang="ru-RU" sz="2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34290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4290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«Мастер столярно-плотничных, паркетных и стекольных работ»</a:t>
            </a:r>
          </a:p>
          <a:p>
            <a:pPr marL="0" lvl="0" indent="34290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alt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34290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alt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плотничных </a:t>
            </a:r>
            <a:r>
              <a:rPr lang="ru-RU" alt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работ:</a:t>
            </a:r>
          </a:p>
          <a:p>
            <a:pPr marL="0" lvl="0" indent="34290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342900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выходящих на ГИА по программе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столярно-плотничных, паркетных и стекольных работ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квалификации: «</a:t>
            </a:r>
            <a: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толяр </a:t>
            </a:r>
            <a:r>
              <a:rPr lang="ru-RU" alt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   плотник    </a:t>
            </a:r>
            <a:r>
              <a:rPr lang="ru-RU" altLang="ru-RU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паркетчик</a:t>
            </a:r>
            <a:r>
              <a:rPr lang="ru-RU" alt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-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человек</a:t>
            </a:r>
          </a:p>
          <a:p>
            <a:pPr marL="609600" indent="-342900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Возрастной контингент обучающихся 17-18 лет </a:t>
            </a:r>
          </a:p>
          <a:p>
            <a:pPr marL="266700" indent="0"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830542" y="-138499"/>
            <a:ext cx="5309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Рисунок 32768"/>
          <p:cNvSpPr>
            <a:spLocks noChangeAspect="1" noChangeArrowheads="1"/>
          </p:cNvSpPr>
          <p:nvPr/>
        </p:nvSpPr>
        <p:spPr bwMode="auto">
          <a:xfrm>
            <a:off x="1897063" y="-288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 descr="Рисунок 32769"/>
          <p:cNvSpPr>
            <a:spLocks noChangeAspect="1" noChangeArrowheads="1"/>
          </p:cNvSpPr>
          <p:nvPr/>
        </p:nvSpPr>
        <p:spPr bwMode="auto">
          <a:xfrm>
            <a:off x="2608263" y="-288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Рисунок 32770"/>
          <p:cNvSpPr>
            <a:spLocks noChangeAspect="1" noChangeArrowheads="1"/>
          </p:cNvSpPr>
          <p:nvPr/>
        </p:nvSpPr>
        <p:spPr bwMode="auto">
          <a:xfrm>
            <a:off x="18970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Рисунок 32771"/>
          <p:cNvSpPr>
            <a:spLocks noChangeAspect="1" noChangeArrowheads="1"/>
          </p:cNvSpPr>
          <p:nvPr/>
        </p:nvSpPr>
        <p:spPr bwMode="auto">
          <a:xfrm>
            <a:off x="26082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5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321" y="1837113"/>
            <a:ext cx="11317856" cy="4038755"/>
          </a:xfrm>
        </p:spPr>
        <p:txBody>
          <a:bodyPr>
            <a:normAutofit/>
          </a:bodyPr>
          <a:lstStyle/>
          <a:p>
            <a:pPr marL="411163" indent="0" algn="ctr">
              <a:buNone/>
            </a:pPr>
            <a:r>
              <a:rPr lang="ru-RU" sz="22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Задание для демонстрационного экзамена</a:t>
            </a:r>
          </a:p>
          <a:p>
            <a:pPr marL="411163" indent="0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процедуры демонстрационного экзамена в ГИА 2019 году «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КСиД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используется:</a:t>
            </a:r>
          </a:p>
          <a:p>
            <a:pPr marL="1616075" indent="-390525">
              <a:buFont typeface="Arial" panose="020B0604020202020204" pitchFamily="34" charset="0"/>
              <a:buChar char="•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инфраструктурный лист с кодом 1.1;</a:t>
            </a:r>
          </a:p>
          <a:p>
            <a:pPr marL="1616075" indent="-390525">
              <a:buFont typeface="Arial" panose="020B0604020202020204" pitchFamily="34" charset="0"/>
              <a:buChar char="•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компетенций «Строительство и строительные технологии»;</a:t>
            </a:r>
          </a:p>
          <a:p>
            <a:pPr marL="1616075" indent="-390525">
              <a:buFont typeface="Arial" panose="020B0604020202020204" pitchFamily="34" charset="0"/>
              <a:buChar char="•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 «Плотницкое дело»;</a:t>
            </a:r>
          </a:p>
          <a:p>
            <a:pPr marL="1616075" indent="-390525">
              <a:buFont typeface="Arial" panose="020B0604020202020204" pitchFamily="34" charset="0"/>
              <a:buChar char="•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оценочной документации.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31320" y="715993"/>
            <a:ext cx="11386869" cy="6901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РД «Колледж строительства и дизайна»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564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9905" y="1984074"/>
            <a:ext cx="9601196" cy="491708"/>
          </a:xfrm>
        </p:spPr>
        <p:txBody>
          <a:bodyPr numCol="2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Материально-техническая база 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Пять рабочих мест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883183"/>
              </p:ext>
            </p:extLst>
          </p:nvPr>
        </p:nvGraphicFramePr>
        <p:xfrm>
          <a:off x="439947" y="2210916"/>
          <a:ext cx="11309229" cy="4455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6113">
                  <a:extLst>
                    <a:ext uri="{9D8B030D-6E8A-4147-A177-3AD203B41FA5}">
                      <a16:colId xmlns:a16="http://schemas.microsoft.com/office/drawing/2014/main" val="1680503899"/>
                    </a:ext>
                  </a:extLst>
                </a:gridCol>
                <a:gridCol w="8333116">
                  <a:extLst>
                    <a:ext uri="{9D8B030D-6E8A-4147-A177-3AD203B41FA5}">
                      <a16:colId xmlns:a16="http://schemas.microsoft.com/office/drawing/2014/main" val="2887425302"/>
                    </a:ext>
                  </a:extLst>
                </a:gridCol>
              </a:tblGrid>
              <a:tr h="6961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Торцовочная пила с протяжкой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  Вт &gt; 1400;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3. Угол наклона, град ≥ 45;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пропила, мм ≥ 250;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4. Высота пропила, мм ≥ 91;  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11296"/>
                  </a:ext>
                </a:extLst>
              </a:tr>
              <a:tr h="5434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Пылеудаляющий аппарат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Вт 350-1200; </a:t>
                      </a: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пылесборника, л 26/24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extLst>
                  <a:ext uri="{0D108BD9-81ED-4DB2-BD59-A6C34878D82A}">
                    <a16:rowId xmlns:a16="http://schemas.microsoft.com/office/drawing/2014/main" val="896933758"/>
                  </a:ext>
                </a:extLst>
              </a:tr>
              <a:tr h="465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Пылеудаляющий аппарат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Вт 350-1200; </a:t>
                      </a: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пылесборника, л 48/46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extLst>
                  <a:ext uri="{0D108BD9-81ED-4DB2-BD59-A6C34878D82A}">
                    <a16:rowId xmlns:a16="http://schemas.microsoft.com/office/drawing/2014/main" val="1543371561"/>
                  </a:ext>
                </a:extLst>
              </a:tr>
              <a:tr h="543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Вертикальный фрезер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Вт ≥ 1010; 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3. Система пылеудаления;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lvl="0" indent="-22860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«плавный пуск»;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4. Повышенная безопасность благодаря системе быстрого торможения.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extLst>
                  <a:ext uri="{0D108BD9-81ED-4DB2-BD59-A6C34878D82A}">
                    <a16:rowId xmlns:a16="http://schemas.microsoft.com/office/drawing/2014/main" val="3839112626"/>
                  </a:ext>
                </a:extLst>
              </a:tr>
              <a:tr h="269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Шлифмашинка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система пылеудаления.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extLst>
                  <a:ext uri="{0D108BD9-81ED-4DB2-BD59-A6C34878D82A}">
                    <a16:rowId xmlns:a16="http://schemas.microsoft.com/office/drawing/2014/main" val="4197211056"/>
                  </a:ext>
                </a:extLst>
              </a:tr>
              <a:tr h="573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Аккумуляторная дрель-шуруповерт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Ограничитель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крутящего момента;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3. Реверс;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lvl="0" indent="-22860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Самозажимной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патрон;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4.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скорости вращения.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extLst>
                  <a:ext uri="{0D108BD9-81ED-4DB2-BD59-A6C34878D82A}">
                    <a16:rowId xmlns:a16="http://schemas.microsoft.com/office/drawing/2014/main" val="2672949676"/>
                  </a:ext>
                </a:extLst>
              </a:tr>
              <a:tr h="690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Верстак столярный (верстак плотника)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столешницы составляет 600-1000 мм, длина – от 1500 до 2000 мм; </a:t>
                      </a: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Задний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передний зажимы с винтами (тиски) для фиксации заготовок; </a:t>
                      </a: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Гнезда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клиньев, при помощи которых закрепляются заготовки.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extLst>
                  <a:ext uri="{0D108BD9-81ED-4DB2-BD59-A6C34878D82A}">
                    <a16:rowId xmlns:a16="http://schemas.microsoft.com/office/drawing/2014/main" val="408140883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Струбцины большие, комплект из 2 шт.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F-образные струбцины, винтовые или быстрозажимные, 350 - 1200 мм.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extLst>
                  <a:ext uri="{0D108BD9-81ED-4DB2-BD59-A6C34878D82A}">
                    <a16:rowId xmlns:a16="http://schemas.microsoft.com/office/drawing/2014/main" val="1478427745"/>
                  </a:ext>
                </a:extLst>
              </a:tr>
              <a:tr h="217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Струбцины малые, комплект из 2 шт.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-образные струбцины, винтовые или быстрозажимные, 120 - 300 мм.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08" marR="38508" marT="0" marB="0" anchor="ctr"/>
                </a:tc>
                <a:extLst>
                  <a:ext uri="{0D108BD9-81ED-4DB2-BD59-A6C34878D82A}">
                    <a16:rowId xmlns:a16="http://schemas.microsoft.com/office/drawing/2014/main" val="1952546155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31320" y="715993"/>
            <a:ext cx="11317856" cy="6901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РД «Колледж строительства и дизайна»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19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31320" y="715993"/>
            <a:ext cx="11378242" cy="6901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РД «Колледж строительства и дизайна»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81192" y="2180496"/>
            <a:ext cx="1025935" cy="202486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13" name="Рисунок 12" descr="C:\Users\Месед Магомедовна\AppData\Local\Microsoft\Windows\Temporary Internet Files\Content.Word\IMG-20190129-WA002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3"/>
          <a:stretch/>
        </p:blipFill>
        <p:spPr bwMode="auto">
          <a:xfrm>
            <a:off x="1520382" y="1940351"/>
            <a:ext cx="8565726" cy="448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7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694" y="1919336"/>
            <a:ext cx="10473903" cy="823864"/>
          </a:xfrm>
        </p:spPr>
        <p:txBody>
          <a:bodyPr>
            <a:normAutofit/>
          </a:bodyPr>
          <a:lstStyle/>
          <a:p>
            <a:pPr marL="896938" indent="-304800">
              <a:buFont typeface="Wingdings" panose="05000000000000000000" pitchFamily="2" charset="2"/>
              <a:buChar char="Ø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сдачи демонстрационного экзамена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142621"/>
              </p:ext>
            </p:extLst>
          </p:nvPr>
        </p:nvGraphicFramePr>
        <p:xfrm>
          <a:off x="537895" y="2885222"/>
          <a:ext cx="11142275" cy="3610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1916">
                  <a:extLst>
                    <a:ext uri="{9D8B030D-6E8A-4147-A177-3AD203B41FA5}">
                      <a16:colId xmlns:a16="http://schemas.microsoft.com/office/drawing/2014/main" val="373555912"/>
                    </a:ext>
                  </a:extLst>
                </a:gridCol>
                <a:gridCol w="1751916">
                  <a:extLst>
                    <a:ext uri="{9D8B030D-6E8A-4147-A177-3AD203B41FA5}">
                      <a16:colId xmlns:a16="http://schemas.microsoft.com/office/drawing/2014/main" val="2176014332"/>
                    </a:ext>
                  </a:extLst>
                </a:gridCol>
                <a:gridCol w="1751916">
                  <a:extLst>
                    <a:ext uri="{9D8B030D-6E8A-4147-A177-3AD203B41FA5}">
                      <a16:colId xmlns:a16="http://schemas.microsoft.com/office/drawing/2014/main" val="2596802770"/>
                    </a:ext>
                  </a:extLst>
                </a:gridCol>
                <a:gridCol w="2010468">
                  <a:extLst>
                    <a:ext uri="{9D8B030D-6E8A-4147-A177-3AD203B41FA5}">
                      <a16:colId xmlns:a16="http://schemas.microsoft.com/office/drawing/2014/main" val="1220693334"/>
                    </a:ext>
                  </a:extLst>
                </a:gridCol>
                <a:gridCol w="2099625">
                  <a:extLst>
                    <a:ext uri="{9D8B030D-6E8A-4147-A177-3AD203B41FA5}">
                      <a16:colId xmlns:a16="http://schemas.microsoft.com/office/drawing/2014/main" val="1463182587"/>
                    </a:ext>
                  </a:extLst>
                </a:gridCol>
                <a:gridCol w="1776434">
                  <a:extLst>
                    <a:ext uri="{9D8B030D-6E8A-4147-A177-3AD203B41FA5}">
                      <a16:colId xmlns:a16="http://schemas.microsoft.com/office/drawing/2014/main" val="2454585098"/>
                    </a:ext>
                  </a:extLst>
                </a:gridCol>
              </a:tblGrid>
              <a:tr h="1238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 С-1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начала проведения ДЭ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окончания проведения ДЭ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выпускников  (ГИА в форме ДЭ)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Комплекта оценочной документации (КОД)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рабочих мест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9317620"/>
                  </a:ext>
                </a:extLst>
              </a:tr>
              <a:tr h="508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17.06.19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17.06.19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21.06.19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155552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18.06.19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910658"/>
                  </a:ext>
                </a:extLst>
              </a:tr>
              <a:tr h="4830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19.06.19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4090259"/>
                  </a:ext>
                </a:extLst>
              </a:tr>
              <a:tr h="474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20.06.19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9749888"/>
                  </a:ext>
                </a:extLst>
              </a:tr>
              <a:tr h="448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21.06.19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8482413"/>
                  </a:ext>
                </a:extLst>
              </a:tr>
            </a:tbl>
          </a:graphicData>
        </a:graphic>
      </p:graphicFrame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31320" y="715993"/>
            <a:ext cx="11378242" cy="6901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РД «Колледж строительства и дизайна»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9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009869"/>
            <a:ext cx="9601196" cy="3865999"/>
          </a:xfrm>
        </p:spPr>
        <p:txBody>
          <a:bodyPr>
            <a:normAutofit/>
          </a:bodyPr>
          <a:lstStyle/>
          <a:p>
            <a:pPr marL="534988" indent="-534988">
              <a:buFont typeface="Wingdings" panose="05000000000000000000" pitchFamily="2" charset="2"/>
              <a:buChar char="Ø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карта подготовки ДЭ</a:t>
            </a:r>
          </a:p>
          <a:p>
            <a:pPr marL="534988" indent="-534988">
              <a:buFont typeface="Wingdings" panose="05000000000000000000" pitchFamily="2" charset="2"/>
              <a:buChar char="Ø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материалы для проведения демонстрационного экзамена </a:t>
            </a:r>
          </a:p>
          <a:p>
            <a:pPr marL="534988" indent="-534988">
              <a:buFont typeface="Wingdings" panose="05000000000000000000" pitchFamily="2" charset="2"/>
              <a:buChar char="Ø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рабочее место эксперта </a:t>
            </a:r>
          </a:p>
          <a:p>
            <a:pPr marL="534988" indent="-534988">
              <a:buFont typeface="Wingdings" panose="05000000000000000000" pitchFamily="2" charset="2"/>
              <a:buChar char="Ø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 оборудование видео наблюдения </a:t>
            </a:r>
          </a:p>
          <a:p>
            <a:pPr marL="534988" indent="-534988">
              <a:buFont typeface="Wingdings" panose="05000000000000000000" pitchFamily="2" charset="2"/>
              <a:buChar char="Ø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обеспечения интернет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ресурсами проведение демонстрационного экзамена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4988" indent="-534988">
              <a:buFont typeface="Wingdings" panose="05000000000000000000" pitchFamily="2" charset="2"/>
              <a:buChar char="Ø"/>
            </a:pP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1320" y="715993"/>
            <a:ext cx="11360989" cy="6901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РД «Колледж строительства и дизайна»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7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31320" y="715993"/>
            <a:ext cx="11326484" cy="6901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РД «Колледж строительства и дизайна»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019-1-29-13-44-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207" y="1837426"/>
            <a:ext cx="8603411" cy="483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5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Дивиденд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694</TotalTime>
  <Words>417</Words>
  <Application>Microsoft Office PowerPoint</Application>
  <PresentationFormat>Широкоэкранный</PresentationFormat>
  <Paragraphs>92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Calibri</vt:lpstr>
      <vt:lpstr>Comic Sans MS</vt:lpstr>
      <vt:lpstr>Corbel</vt:lpstr>
      <vt:lpstr>Gill Sans MT</vt:lpstr>
      <vt:lpstr>Times New Roman</vt:lpstr>
      <vt:lpstr>Wingdings</vt:lpstr>
      <vt:lpstr>Wingdings 2</vt:lpstr>
      <vt:lpstr>Дивиденд</vt:lpstr>
      <vt:lpstr>Государственное бюджетное профессиональное образовательное учреждение Республики Дагестан «Колледж строительства и дизайна »</vt:lpstr>
      <vt:lpstr>ГБПОУ РД «Колледж строительства и дизайна»</vt:lpstr>
      <vt:lpstr>ГБПОУ РД «Колледж строительства и дизайна»</vt:lpstr>
      <vt:lpstr>ГБПОУ РД «Колледж строительства и дизайна»</vt:lpstr>
      <vt:lpstr>ГБПОУ РД «Колледж строительства и дизайна»</vt:lpstr>
      <vt:lpstr>ГБПОУ РД «Колледж строительства и дизайна»</vt:lpstr>
      <vt:lpstr>ГБПОУ РД «Колледж строительства и дизайна»</vt:lpstr>
      <vt:lpstr>ГБПОУ РД «Колледж строительства и дизайна»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профессиональное образовательное учреждение Республики Дагестан «Колледж строительства и дизайна »</dc:title>
  <dc:creator>Тимофей Бодак</dc:creator>
  <cp:lastModifiedBy>Месед Магомедовна</cp:lastModifiedBy>
  <cp:revision>40</cp:revision>
  <dcterms:created xsi:type="dcterms:W3CDTF">2019-01-27T18:52:42Z</dcterms:created>
  <dcterms:modified xsi:type="dcterms:W3CDTF">2019-02-11T15:05:22Z</dcterms:modified>
</cp:coreProperties>
</file>